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wn Jory" initials="DJ" lastIdx="3" clrIdx="0"/>
  <p:cmAuthor id="2" name="Stacy L Springs" initials="SLS" lastIdx="1" clrIdx="1"/>
  <p:cmAuthor id="3" name="Stacy L Springs" initials="SLS [2]" lastIdx="1" clrIdx="2"/>
  <p:cmAuthor id="4" name="Stacy L Springs" initials="SLS [3]" lastIdx="1" clrIdx="3"/>
  <p:cmAuthor id="5" name="Jennifer Mantle" initials="JM" lastIdx="1" clrIdx="4">
    <p:extLst>
      <p:ext uri="{19B8F6BF-5375-455C-9EA6-DF929625EA0E}">
        <p15:presenceInfo xmlns:p15="http://schemas.microsoft.com/office/powerpoint/2012/main" userId="Jennifer Mantl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9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52" d="100"/>
          <a:sy n="52" d="100"/>
        </p:scale>
        <p:origin x="75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V="1">
            <a:off x="0" y="655608"/>
            <a:ext cx="12192000" cy="17252"/>
          </a:xfrm>
          <a:prstGeom prst="line">
            <a:avLst/>
          </a:prstGeom>
          <a:ln w="57150">
            <a:solidFill>
              <a:srgbClr val="149C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H="1">
            <a:off x="6096001" y="655608"/>
            <a:ext cx="23004" cy="6202392"/>
          </a:xfrm>
          <a:prstGeom prst="line">
            <a:avLst/>
          </a:prstGeom>
          <a:ln w="38100">
            <a:solidFill>
              <a:srgbClr val="149C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0" y="3867900"/>
            <a:ext cx="12192000" cy="25879"/>
          </a:xfrm>
          <a:prstGeom prst="line">
            <a:avLst/>
          </a:prstGeom>
          <a:ln w="38100">
            <a:solidFill>
              <a:srgbClr val="149C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10705846" y="412492"/>
            <a:ext cx="1314784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altLang="en-US" sz="1100" b="1" kern="0" spc="50" baseline="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74622" y="43822"/>
            <a:ext cx="1177232" cy="39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39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BD31-01B4-4C7B-912E-B6C5173C337F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63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C3063-F9C5-4F64-8E27-99E770F1B51A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57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928C-D118-4900-98EC-050B364909F6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13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BDA3-224C-461D-BF8A-F309CE9C9CED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9A14-01CB-4F30-81E6-EC15A9F4CE43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8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9AEE-80A4-4972-8AA3-5A0C757805B7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07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E303-EC06-4B0F-9DB8-53484C3995C8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63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2064-646D-499A-978A-328C60D4C187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00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9E9A8-E4B3-46D1-B9C4-15BA41798A44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5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3C89-EAE5-4736-A23D-686F676297C8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7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B0D1F-64EB-45D3-922C-416B0E81147C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5046-A2E3-436B-87C1-22899B933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1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 flipH="1">
            <a:off x="79276" y="64279"/>
            <a:ext cx="106268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 b="1" dirty="0"/>
              <a:t>Title of Project</a:t>
            </a:r>
            <a:endParaRPr lang="en-US" altLang="en-US" sz="1400" dirty="0"/>
          </a:p>
          <a:p>
            <a:pPr eaLnBrk="1" hangingPunct="1"/>
            <a:r>
              <a:rPr lang="en-US" altLang="en-US" sz="1200" dirty="0"/>
              <a:t>Lead Organization, Partner Organizations</a:t>
            </a:r>
          </a:p>
        </p:txBody>
      </p:sp>
      <p:sp>
        <p:nvSpPr>
          <p:cNvPr id="3" name="TextBox 19"/>
          <p:cNvSpPr txBox="1">
            <a:spLocks noChangeArrowheads="1"/>
          </p:cNvSpPr>
          <p:nvPr/>
        </p:nvSpPr>
        <p:spPr bwMode="auto">
          <a:xfrm>
            <a:off x="79276" y="704499"/>
            <a:ext cx="58643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 b="1" dirty="0">
                <a:cs typeface="Arial" panose="020B0604020202020204" pitchFamily="34" charset="0"/>
              </a:rPr>
              <a:t>Proposed Approach</a:t>
            </a:r>
            <a:r>
              <a:rPr lang="en-US" altLang="en-US" sz="1200" dirty="0">
                <a:cs typeface="Arial" panose="020B0604020202020204" pitchFamily="34" charset="0"/>
              </a:rPr>
              <a:t>: [d</a:t>
            </a:r>
            <a:r>
              <a:rPr lang="en-US" sz="1200" dirty="0"/>
              <a:t>escribe the problem being addressed and describe the research or workforce development methodologies and approaches to be used]</a:t>
            </a:r>
            <a:endParaRPr lang="en-US" altLang="en-US" sz="1200" dirty="0"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24575" y="704499"/>
            <a:ext cx="59245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Project Plan: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[Deliverables, tasks, and timelines]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276" y="3907357"/>
            <a:ext cx="58643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r>
              <a:rPr lang="en-US" dirty="0"/>
              <a:t>Impacts: </a:t>
            </a:r>
            <a:r>
              <a:rPr lang="en-US" b="0" dirty="0"/>
              <a:t>[describe the potential impacts of the project, including technology, workforce development, sustainability, and/or regulatory considerations]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124575" y="3907356"/>
            <a:ext cx="5924550" cy="1850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117475" indent="-117475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marL="0" indent="0"/>
            <a:r>
              <a:rPr lang="en-US" altLang="en-US" sz="1200" b="1" dirty="0">
                <a:cs typeface="Arial" panose="020B0604020202020204" pitchFamily="34" charset="0"/>
              </a:rPr>
              <a:t>Project Team</a:t>
            </a:r>
            <a:r>
              <a:rPr lang="en-US" altLang="en-US" sz="1200" dirty="0">
                <a:cs typeface="Arial" panose="020B0604020202020204" pitchFamily="34" charset="0"/>
              </a:rPr>
              <a:t>: [List PIs, Co-PIs with organizational affiliation]</a:t>
            </a:r>
          </a:p>
          <a:p>
            <a:pPr marL="0" indent="0"/>
            <a:endParaRPr lang="en-US" altLang="en-US" sz="1200" dirty="0">
              <a:latin typeface="+mn-lt"/>
            </a:endParaRPr>
          </a:p>
          <a:p>
            <a:pPr marL="0" indent="0"/>
            <a:endParaRPr lang="en-US" altLang="en-US" sz="1200" dirty="0">
              <a:latin typeface="+mn-lt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sz="1200" dirty="0">
              <a:latin typeface="+mn-lt"/>
            </a:endParaRPr>
          </a:p>
          <a:p>
            <a:pPr eaLnBrk="1" hangingPunct="1"/>
            <a:endParaRPr lang="en-US" altLang="en-US" sz="12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4575" y="5972454"/>
            <a:ext cx="4312704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A. NIIMBL funding request: </a:t>
            </a: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endParaRPr lang="en-US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B. Total Cost Share commitment: </a:t>
            </a: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  <a:p>
            <a:r>
              <a:rPr lang="en-US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C. Total Project Costs: </a:t>
            </a: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  <a:p>
            <a:r>
              <a:rPr lang="en-US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Cost Share Ratio: </a:t>
            </a: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[Ratio of B:A] </a:t>
            </a:r>
            <a:endParaRPr lang="en-US" altLang="en-US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276" y="6335673"/>
            <a:ext cx="586432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BRL Level: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[BRL advancement; delete for workforce proposals]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Topic Area</a:t>
            </a:r>
            <a:r>
              <a:rPr lang="en-US" sz="1400" dirty="0"/>
              <a:t>: [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Technical or Workforce Topic # and Title]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4574" y="3569050"/>
            <a:ext cx="56913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Project Duration: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[Months]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Project Start &amp; End Dates: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[XX/XX/XX – XX/XX/XX]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6219251"/>
      </p:ext>
    </p:extLst>
  </p:cSld>
  <p:clrMapOvr>
    <a:masterClrMapping/>
  </p:clrMapOvr>
</p:sld>
</file>

<file path=ppt/theme/theme1.xml><?xml version="1.0" encoding="utf-8"?>
<a:theme xmlns:a="http://schemas.openxmlformats.org/drawingml/2006/main" name="Quad chart design">
  <a:themeElements>
    <a:clrScheme name="NIIMB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49C9C"/>
      </a:accent1>
      <a:accent2>
        <a:srgbClr val="F37021"/>
      </a:accent2>
      <a:accent3>
        <a:srgbClr val="00AEEF"/>
      </a:accent3>
      <a:accent4>
        <a:srgbClr val="7F7F7F"/>
      </a:accent4>
      <a:accent5>
        <a:srgbClr val="FF0000"/>
      </a:accent5>
      <a:accent6>
        <a:srgbClr val="9C3E9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d chart design" id="{9CEA0B89-372B-4886-806C-7ADEFBC68A5E}" vid="{77BB94A9-D729-4BCC-A028-77B576E1D69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807F1BB146594C8B1EFECAB1D626E4" ma:contentTypeVersion="18" ma:contentTypeDescription="Create a new document." ma:contentTypeScope="" ma:versionID="045570dd532084058ad8c57af5c26b8c">
  <xsd:schema xmlns:xsd="http://www.w3.org/2001/XMLSchema" xmlns:xs="http://www.w3.org/2001/XMLSchema" xmlns:p="http://schemas.microsoft.com/office/2006/metadata/properties" xmlns:ns2="289164f0-e97f-4b6e-8646-b945397a9b32" xmlns:ns3="f3661d0e-7837-4fb7-8570-f4e87a449bb2" targetNamespace="http://schemas.microsoft.com/office/2006/metadata/properties" ma:root="true" ma:fieldsID="f4015bf3bf6e322c8fd7ff35e0e32715" ns2:_="" ns3:_="">
    <xsd:import namespace="289164f0-e97f-4b6e-8646-b945397a9b32"/>
    <xsd:import namespace="f3661d0e-7837-4fb7-8570-f4e87a449b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9164f0-e97f-4b6e-8646-b945397a9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2112047-8702-4ac9-aeff-28ab65cc26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661d0e-7837-4fb7-8570-f4e87a449bb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ce4e382-18f1-497e-830f-021a8beabef9}" ma:internalName="TaxCatchAll" ma:showField="CatchAllData" ma:web="f3661d0e-7837-4fb7-8570-f4e87a449b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3661d0e-7837-4fb7-8570-f4e87a449bb2">
      <UserInfo>
        <DisplayName/>
        <AccountId xsi:nil="true"/>
        <AccountType/>
      </UserInfo>
    </SharedWithUsers>
    <TaxCatchAll xmlns="f3661d0e-7837-4fb7-8570-f4e87a449bb2" xsi:nil="true"/>
    <lcf76f155ced4ddcb4097134ff3c332f xmlns="289164f0-e97f-4b6e-8646-b945397a9b3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A2F036-47DC-4939-90FE-B01E923ADC89}"/>
</file>

<file path=customXml/itemProps2.xml><?xml version="1.0" encoding="utf-8"?>
<ds:datastoreItem xmlns:ds="http://schemas.openxmlformats.org/officeDocument/2006/customXml" ds:itemID="{D2EEA494-FFF4-41E5-9CFA-C60FFACC6C52}"/>
</file>

<file path=customXml/itemProps3.xml><?xml version="1.0" encoding="utf-8"?>
<ds:datastoreItem xmlns:ds="http://schemas.openxmlformats.org/officeDocument/2006/customXml" ds:itemID="{B1C826B7-D8C8-4840-858C-4FDB6D5D4617}"/>
</file>

<file path=docProps/app.xml><?xml version="1.0" encoding="utf-8"?>
<Properties xmlns="http://schemas.openxmlformats.org/officeDocument/2006/extended-properties" xmlns:vt="http://schemas.openxmlformats.org/officeDocument/2006/docPropsVTypes">
  <Template>Quad chart design</Template>
  <TotalTime>109</TotalTime>
  <Words>161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Quad chart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Sanford, Kathleen Rose</dc:creator>
  <cp:lastModifiedBy>Thomas, Peggy</cp:lastModifiedBy>
  <cp:revision>30</cp:revision>
  <dcterms:created xsi:type="dcterms:W3CDTF">2017-06-27T19:03:49Z</dcterms:created>
  <dcterms:modified xsi:type="dcterms:W3CDTF">2022-03-14T19:34:46Z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0x01010052807F1BB146594C8B1EFECAB1D626E4</vt:lpwstr>
  </property>
  <property fmtid="{D5CDD505-2E9C-101B-9397-08002B2CF9AE}" pid="3" name="Order">
    <vt:r8>52900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